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</p:sldIdLst>
  <p:sldSz cx="12192000" cy="16256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9" d="100"/>
          <a:sy n="49" d="100"/>
        </p:scale>
        <p:origin x="28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2660416"/>
            <a:ext cx="9144000" cy="565949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5DA4-C62B-459D-90C3-85962646FEA5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5BCD-A71D-4FE6-9E6E-08645A64FC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617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5DA4-C62B-459D-90C3-85962646FEA5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5BCD-A71D-4FE6-9E6E-08645A64FC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0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865481"/>
            <a:ext cx="2628900" cy="13776209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865481"/>
            <a:ext cx="7734300" cy="13776209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5DA4-C62B-459D-90C3-85962646FEA5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5BCD-A71D-4FE6-9E6E-08645A64FC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8356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5DA4-C62B-459D-90C3-85962646FEA5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5BCD-A71D-4FE6-9E6E-08645A64FC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418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4052714"/>
            <a:ext cx="10515600" cy="676204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10878728"/>
            <a:ext cx="10515600" cy="3555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5DA4-C62B-459D-90C3-85962646FEA5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5BCD-A71D-4FE6-9E6E-08645A64FC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77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5DA4-C62B-459D-90C3-85962646FEA5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5BCD-A71D-4FE6-9E6E-08645A64FC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920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865483"/>
            <a:ext cx="10515600" cy="314207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3984979"/>
            <a:ext cx="5183188" cy="19529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5937956"/>
            <a:ext cx="5183188" cy="87338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5DA4-C62B-459D-90C3-85962646FEA5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5BCD-A71D-4FE6-9E6E-08645A64FC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301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5DA4-C62B-459D-90C3-85962646FEA5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5BCD-A71D-4FE6-9E6E-08645A64FC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00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5DA4-C62B-459D-90C3-85962646FEA5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5BCD-A71D-4FE6-9E6E-08645A64FC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0018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9" y="1083733"/>
            <a:ext cx="3932237" cy="37930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2340564"/>
            <a:ext cx="6172200" cy="115522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9" y="4876800"/>
            <a:ext cx="3932237" cy="90348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5DA4-C62B-459D-90C3-85962646FEA5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5BCD-A71D-4FE6-9E6E-08645A64FC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054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9" y="1083733"/>
            <a:ext cx="3932237" cy="37930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2340564"/>
            <a:ext cx="6172200" cy="115522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9" y="4876800"/>
            <a:ext cx="3932237" cy="90348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5DA4-C62B-459D-90C3-85962646FEA5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5BCD-A71D-4FE6-9E6E-08645A64FC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05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865483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15066905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45DA4-C62B-459D-90C3-85962646FEA5}" type="datetimeFigureOut">
              <a:rPr kumimoji="1" lang="ja-JP" altLang="en-US" smtClean="0"/>
              <a:t>2023/5/26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15066905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15066905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F5BCD-A71D-4FE6-9E6E-08645A64FC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336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>
            <a:extLst>
              <a:ext uri="{FF2B5EF4-FFF2-40B4-BE49-F238E27FC236}">
                <a16:creationId xmlns:a16="http://schemas.microsoft.com/office/drawing/2014/main" id="{4E7E37A4-4425-442C-B768-207BD8FF2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8" y="24451"/>
            <a:ext cx="12055241" cy="9041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F3C418AB-DE18-4DBC-9491-26CFF23F4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59" y="6588808"/>
            <a:ext cx="11918482" cy="778979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1013131" y="1160930"/>
            <a:ext cx="7821354" cy="929603"/>
          </a:xfrm>
          <a:ln>
            <a:noFill/>
          </a:ln>
        </p:spPr>
        <p:txBody>
          <a:bodyPr>
            <a:prstTxWarp prst="textPlain">
              <a:avLst/>
            </a:prstTxWarp>
            <a:noAutofit/>
          </a:bodyPr>
          <a:lstStyle/>
          <a:p>
            <a:pPr algn="l"/>
            <a:r>
              <a:rPr kumimoji="1" lang="ja-JP" altLang="en-US" sz="36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にちなん中国山地林業アカデミー</a:t>
            </a:r>
          </a:p>
        </p:txBody>
      </p:sp>
      <p:sp>
        <p:nvSpPr>
          <p:cNvPr id="14" name="タイトル 4"/>
          <p:cNvSpPr txBox="1">
            <a:spLocks/>
          </p:cNvSpPr>
          <p:nvPr/>
        </p:nvSpPr>
        <p:spPr>
          <a:xfrm>
            <a:off x="1415892" y="1930332"/>
            <a:ext cx="9763508" cy="1312205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Plain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6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オープンキャンパス</a:t>
            </a: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47976" y="7311209"/>
            <a:ext cx="7627191" cy="1236393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793254" y="4975575"/>
            <a:ext cx="5291336" cy="1118477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>
                <a:solidFill>
                  <a:schemeClr val="tx1"/>
                </a:solidFill>
                <a:latin typeface="+mj-ea"/>
                <a:ea typeface="+mj-ea"/>
              </a:rPr>
              <a:t>　１回目</a:t>
            </a:r>
            <a:r>
              <a:rPr kumimoji="1" lang="ja-JP" altLang="en-US" sz="3600" dirty="0">
                <a:solidFill>
                  <a:schemeClr val="tx1"/>
                </a:solidFill>
                <a:latin typeface="+mj-ea"/>
                <a:ea typeface="+mj-ea"/>
              </a:rPr>
              <a:t>　８月</a:t>
            </a:r>
            <a:r>
              <a:rPr lang="ja-JP" altLang="en-US" sz="3600" dirty="0">
                <a:solidFill>
                  <a:schemeClr val="tx1"/>
                </a:solidFill>
                <a:latin typeface="+mj-ea"/>
                <a:ea typeface="+mj-ea"/>
              </a:rPr>
              <a:t>１２</a:t>
            </a:r>
            <a:r>
              <a:rPr kumimoji="1" lang="ja-JP" altLang="en-US" sz="3600" dirty="0">
                <a:solidFill>
                  <a:schemeClr val="tx1"/>
                </a:solidFill>
                <a:latin typeface="+mj-ea"/>
                <a:ea typeface="+mj-ea"/>
              </a:rPr>
              <a:t>日</a:t>
            </a:r>
            <a:r>
              <a:rPr kumimoji="1" lang="ja-JP" altLang="en-US" sz="3600" dirty="0">
                <a:solidFill>
                  <a:srgbClr val="00B050"/>
                </a:solidFill>
                <a:latin typeface="+mj-ea"/>
                <a:ea typeface="+mj-ea"/>
              </a:rPr>
              <a:t>（土）</a:t>
            </a:r>
            <a:endParaRPr kumimoji="1" lang="en-US" altLang="ja-JP" sz="3600" dirty="0">
              <a:solidFill>
                <a:srgbClr val="00B050"/>
              </a:solidFill>
              <a:latin typeface="+mj-ea"/>
              <a:ea typeface="+mj-ea"/>
            </a:endParaRPr>
          </a:p>
          <a:p>
            <a:r>
              <a:rPr lang="en-US" altLang="ja-JP" sz="3600" dirty="0">
                <a:solidFill>
                  <a:schemeClr val="tx1"/>
                </a:solidFill>
                <a:latin typeface="+mj-ea"/>
                <a:ea typeface="+mj-ea"/>
              </a:rPr>
              <a:t>                 13:00</a:t>
            </a:r>
            <a:r>
              <a:rPr lang="ja-JP" altLang="en-US" sz="3600" dirty="0">
                <a:solidFill>
                  <a:schemeClr val="tx1"/>
                </a:solidFill>
                <a:latin typeface="+mj-ea"/>
                <a:ea typeface="+mj-ea"/>
              </a:rPr>
              <a:t>～</a:t>
            </a:r>
            <a:r>
              <a:rPr lang="en-US" altLang="ja-JP" sz="3600" dirty="0">
                <a:solidFill>
                  <a:schemeClr val="tx1"/>
                </a:solidFill>
                <a:latin typeface="+mj-ea"/>
                <a:ea typeface="+mj-ea"/>
              </a:rPr>
              <a:t>16:00</a:t>
            </a:r>
            <a:endParaRPr kumimoji="1" lang="ja-JP" altLang="en-US" sz="3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37" y="3463080"/>
            <a:ext cx="3792807" cy="1896404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 rot="20499533">
            <a:off x="8035257" y="3985658"/>
            <a:ext cx="3786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solidFill>
                  <a:schemeClr val="bg1"/>
                </a:solidFill>
              </a:rPr>
              <a:t>参加者募集中！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93812" y="12770303"/>
            <a:ext cx="7643268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3200" b="1" dirty="0"/>
              <a:t>＜会場＞アカデミー校舎及び演習林</a:t>
            </a:r>
            <a:endParaRPr kumimoji="1" lang="en-US" altLang="ja-JP" sz="3200" b="1" dirty="0"/>
          </a:p>
          <a:p>
            <a:pPr algn="r"/>
            <a:r>
              <a:rPr lang="ja-JP" altLang="en-US" sz="2800" dirty="0"/>
              <a:t>鳥取県日野郡日南町多里</a:t>
            </a:r>
            <a:r>
              <a:rPr lang="en-US" altLang="ja-JP" sz="2800" dirty="0"/>
              <a:t>782-2</a:t>
            </a:r>
            <a:r>
              <a:rPr lang="ja-JP" altLang="en-US" sz="2800" dirty="0"/>
              <a:t>ほか</a:t>
            </a:r>
            <a:endParaRPr kumimoji="1" lang="ja-JP" altLang="en-US" sz="2400" dirty="0"/>
          </a:p>
        </p:txBody>
      </p:sp>
      <p:sp>
        <p:nvSpPr>
          <p:cNvPr id="21" name="角丸四角形 10">
            <a:extLst>
              <a:ext uri="{FF2B5EF4-FFF2-40B4-BE49-F238E27FC236}">
                <a16:creationId xmlns:a16="http://schemas.microsoft.com/office/drawing/2014/main" id="{9C17EF3A-FC4A-455A-B313-A4A060E06A3D}"/>
              </a:ext>
            </a:extLst>
          </p:cNvPr>
          <p:cNvSpPr/>
          <p:nvPr/>
        </p:nvSpPr>
        <p:spPr>
          <a:xfrm>
            <a:off x="793254" y="6241385"/>
            <a:ext cx="5291336" cy="1118477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>
                <a:solidFill>
                  <a:schemeClr val="tx1"/>
                </a:solidFill>
                <a:latin typeface="+mj-ea"/>
                <a:ea typeface="+mj-ea"/>
              </a:rPr>
              <a:t>　２回目</a:t>
            </a:r>
            <a:r>
              <a:rPr kumimoji="1" lang="ja-JP" altLang="en-US" sz="3600" dirty="0">
                <a:solidFill>
                  <a:schemeClr val="tx1"/>
                </a:solidFill>
                <a:latin typeface="+mj-ea"/>
                <a:ea typeface="+mj-ea"/>
              </a:rPr>
              <a:t>　９月２３日</a:t>
            </a:r>
            <a:r>
              <a:rPr kumimoji="1" lang="ja-JP" altLang="en-US" sz="3600" dirty="0">
                <a:solidFill>
                  <a:srgbClr val="00B050"/>
                </a:solidFill>
                <a:latin typeface="+mj-ea"/>
                <a:ea typeface="+mj-ea"/>
              </a:rPr>
              <a:t>（土）</a:t>
            </a:r>
            <a:endParaRPr kumimoji="1" lang="en-US" altLang="ja-JP" sz="3600" dirty="0">
              <a:solidFill>
                <a:srgbClr val="00B050"/>
              </a:solidFill>
              <a:latin typeface="+mj-ea"/>
              <a:ea typeface="+mj-ea"/>
            </a:endParaRPr>
          </a:p>
          <a:p>
            <a:r>
              <a:rPr lang="en-US" altLang="ja-JP" sz="3600" dirty="0">
                <a:solidFill>
                  <a:schemeClr val="tx1"/>
                </a:solidFill>
                <a:latin typeface="+mj-ea"/>
                <a:ea typeface="+mj-ea"/>
              </a:rPr>
              <a:t>                 13:00</a:t>
            </a:r>
            <a:r>
              <a:rPr lang="ja-JP" altLang="en-US" sz="3600" dirty="0">
                <a:solidFill>
                  <a:schemeClr val="tx1"/>
                </a:solidFill>
                <a:latin typeface="+mj-ea"/>
                <a:ea typeface="+mj-ea"/>
              </a:rPr>
              <a:t>～</a:t>
            </a:r>
            <a:r>
              <a:rPr lang="en-US" altLang="ja-JP" sz="3600" dirty="0">
                <a:solidFill>
                  <a:schemeClr val="tx1"/>
                </a:solidFill>
                <a:latin typeface="+mj-ea"/>
                <a:ea typeface="+mj-ea"/>
              </a:rPr>
              <a:t>16:00</a:t>
            </a:r>
            <a:endParaRPr kumimoji="1" lang="ja-JP" altLang="en-US" sz="3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D6CC165-673E-4F99-A09A-7009BC0931B2}"/>
              </a:ext>
            </a:extLst>
          </p:cNvPr>
          <p:cNvSpPr txBox="1"/>
          <p:nvPr/>
        </p:nvSpPr>
        <p:spPr>
          <a:xfrm>
            <a:off x="367278" y="12766145"/>
            <a:ext cx="2289851" cy="4039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600" dirty="0">
                <a:latin typeface="+mn-ea"/>
              </a:rPr>
              <a:t>※</a:t>
            </a:r>
            <a:r>
              <a:rPr lang="ja-JP" altLang="en-US" sz="1600" dirty="0">
                <a:latin typeface="+mn-ea"/>
              </a:rPr>
              <a:t> 授業</a:t>
            </a:r>
            <a:r>
              <a:rPr kumimoji="1" lang="ja-JP" altLang="en-US" sz="1600" dirty="0">
                <a:latin typeface="+mn-ea"/>
              </a:rPr>
              <a:t>の様子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CD2FB65D-8072-4E5E-A3EB-BFD4DBCECC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14459" r="12961" b="10738"/>
          <a:stretch/>
        </p:blipFill>
        <p:spPr>
          <a:xfrm>
            <a:off x="337861" y="11710833"/>
            <a:ext cx="3591489" cy="2595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63A2A66-961A-4928-9F00-6B8D4520F80D}"/>
              </a:ext>
            </a:extLst>
          </p:cNvPr>
          <p:cNvSpPr txBox="1"/>
          <p:nvPr/>
        </p:nvSpPr>
        <p:spPr>
          <a:xfrm>
            <a:off x="4108216" y="12233901"/>
            <a:ext cx="1631184" cy="4039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600" dirty="0">
                <a:latin typeface="+mn-ea"/>
              </a:rPr>
              <a:t>R</a:t>
            </a:r>
            <a:r>
              <a:rPr lang="ja-JP" altLang="en-US" sz="1600" dirty="0">
                <a:latin typeface="+mn-ea"/>
              </a:rPr>
              <a:t>３授業の様子</a:t>
            </a:r>
            <a:endParaRPr kumimoji="1" lang="ja-JP" altLang="en-US" sz="1600" dirty="0">
              <a:latin typeface="+mn-ea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101C2D0-4D40-49B4-AC1B-B8B39F5F13E6}"/>
              </a:ext>
            </a:extLst>
          </p:cNvPr>
          <p:cNvSpPr txBox="1"/>
          <p:nvPr/>
        </p:nvSpPr>
        <p:spPr>
          <a:xfrm>
            <a:off x="1506609" y="14032187"/>
            <a:ext cx="1631184" cy="4039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600" dirty="0">
                <a:latin typeface="+mn-ea"/>
              </a:rPr>
              <a:t>R</a:t>
            </a:r>
            <a:r>
              <a:rPr lang="ja-JP" altLang="en-US" sz="1600" dirty="0">
                <a:latin typeface="+mn-ea"/>
              </a:rPr>
              <a:t>３入学式</a:t>
            </a:r>
            <a:endParaRPr kumimoji="1" lang="ja-JP" altLang="en-US" sz="1600" dirty="0">
              <a:latin typeface="+mn-ea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D9568B6-232A-495E-B322-2CDBEECA2FD2}"/>
              </a:ext>
            </a:extLst>
          </p:cNvPr>
          <p:cNvSpPr txBox="1"/>
          <p:nvPr/>
        </p:nvSpPr>
        <p:spPr>
          <a:xfrm>
            <a:off x="6416135" y="10755833"/>
            <a:ext cx="2953608" cy="4039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dirty="0">
                <a:latin typeface="+mn-ea"/>
              </a:rPr>
              <a:t>昨年の</a:t>
            </a:r>
            <a:r>
              <a:rPr kumimoji="1" lang="ja-JP" altLang="en-US" sz="1600" dirty="0">
                <a:latin typeface="+mn-ea"/>
              </a:rPr>
              <a:t>オープンキャンパス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06E0348-9B26-45E1-94E1-1C597C65FACD}"/>
              </a:ext>
            </a:extLst>
          </p:cNvPr>
          <p:cNvSpPr txBox="1"/>
          <p:nvPr/>
        </p:nvSpPr>
        <p:spPr>
          <a:xfrm>
            <a:off x="9266011" y="9074608"/>
            <a:ext cx="2953608" cy="4039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dirty="0">
                <a:latin typeface="+mn-ea"/>
              </a:rPr>
              <a:t>昨年の</a:t>
            </a:r>
            <a:r>
              <a:rPr kumimoji="1" lang="ja-JP" altLang="en-US" sz="1600" dirty="0">
                <a:latin typeface="+mn-ea"/>
              </a:rPr>
              <a:t>オープンキャンパス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BBB1391-E0B7-47B0-8B18-CFC04A7C3C9C}"/>
              </a:ext>
            </a:extLst>
          </p:cNvPr>
          <p:cNvSpPr txBox="1"/>
          <p:nvPr/>
        </p:nvSpPr>
        <p:spPr>
          <a:xfrm>
            <a:off x="367278" y="14580866"/>
            <a:ext cx="11368392" cy="138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n-ea"/>
              </a:rPr>
              <a:t>　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＜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申込・</a:t>
            </a:r>
            <a:r>
              <a:rPr lang="ja-JP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お問い合わせ先＞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 にちなん中国山地林業アカデミー　事務局</a:t>
            </a:r>
          </a:p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 〒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689-5224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 鳥取県日野郡日南町多里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782-2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TEL (0859)84-0070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FAX (0859)84-0080</a:t>
            </a:r>
          </a:p>
          <a:p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                                    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E-mail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info@nichinan-ipc.or.jp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83885F7-3D4F-4463-AE79-D173DDD5DD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20" y="6887513"/>
            <a:ext cx="3491853" cy="2327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08504C2-7FA2-4E2C-A332-8894F37A02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703" y="9886619"/>
            <a:ext cx="3336943" cy="2502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角丸四角形 22"/>
          <p:cNvSpPr/>
          <p:nvPr/>
        </p:nvSpPr>
        <p:spPr>
          <a:xfrm>
            <a:off x="793254" y="7489453"/>
            <a:ext cx="5291336" cy="2419197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800" dirty="0">
                <a:solidFill>
                  <a:schemeClr val="tx1"/>
                </a:solidFill>
                <a:latin typeface="+mj-ea"/>
                <a:ea typeface="+mj-ea"/>
              </a:rPr>
              <a:t>【</a:t>
            </a:r>
            <a:r>
              <a:rPr kumimoji="1" lang="ja-JP" altLang="en-US" sz="2800" dirty="0">
                <a:solidFill>
                  <a:schemeClr val="tx1"/>
                </a:solidFill>
                <a:latin typeface="+mj-ea"/>
                <a:ea typeface="+mj-ea"/>
              </a:rPr>
              <a:t>内容</a:t>
            </a:r>
            <a:r>
              <a:rPr kumimoji="1" lang="en-US" altLang="ja-JP" sz="2800" dirty="0">
                <a:solidFill>
                  <a:schemeClr val="tx1"/>
                </a:solidFill>
                <a:latin typeface="+mj-ea"/>
                <a:ea typeface="+mj-ea"/>
              </a:rPr>
              <a:t>】</a:t>
            </a:r>
          </a:p>
          <a:p>
            <a:pPr algn="ctr"/>
            <a:endParaRPr kumimoji="1" lang="en-US" altLang="ja-JP" sz="1600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kumimoji="1" lang="ja-JP" altLang="en-US" sz="2800" dirty="0">
                <a:solidFill>
                  <a:schemeClr val="tx1"/>
                </a:solidFill>
              </a:rPr>
              <a:t>・ 林業アカデミーの学校説明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・ 林業アカデミーの校舎案内</a:t>
            </a:r>
            <a:endParaRPr lang="en-US" altLang="ja-JP" sz="2800" dirty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・ 高性能林業機械体験</a:t>
            </a:r>
            <a:endParaRPr lang="en-US" altLang="ja-JP" sz="2800" dirty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・ 個別相談会など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493A085-1339-4413-8BEF-02E7334775D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64" y="8582534"/>
            <a:ext cx="3128673" cy="2346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タイトル 4">
            <a:extLst>
              <a:ext uri="{FF2B5EF4-FFF2-40B4-BE49-F238E27FC236}">
                <a16:creationId xmlns:a16="http://schemas.microsoft.com/office/drawing/2014/main" id="{1E4915A0-7CC8-4486-9E85-31656D551A8A}"/>
              </a:ext>
            </a:extLst>
          </p:cNvPr>
          <p:cNvSpPr txBox="1">
            <a:spLocks/>
          </p:cNvSpPr>
          <p:nvPr/>
        </p:nvSpPr>
        <p:spPr>
          <a:xfrm>
            <a:off x="726788" y="572740"/>
            <a:ext cx="2411005" cy="4552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numCol="1" rtlCol="0" anchor="b">
            <a:prstTxWarp prst="textPlain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令和</a:t>
            </a:r>
            <a:r>
              <a:rPr lang="en-US" altLang="ja-JP" sz="36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</a:t>
            </a:r>
            <a:r>
              <a:rPr lang="ja-JP" altLang="en-US" sz="36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年度</a:t>
            </a:r>
          </a:p>
        </p:txBody>
      </p:sp>
    </p:spTree>
    <p:extLst>
      <p:ext uri="{BB962C8B-B14F-4D97-AF65-F5344CB8AC3E}">
        <p14:creationId xmlns:p14="http://schemas.microsoft.com/office/powerpoint/2010/main" val="203077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オブジェクト 8">
            <a:extLst>
              <a:ext uri="{FF2B5EF4-FFF2-40B4-BE49-F238E27FC236}">
                <a16:creationId xmlns:a16="http://schemas.microsoft.com/office/drawing/2014/main" id="{BDD949C4-09BC-48B0-A379-21F7236775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052598"/>
              </p:ext>
            </p:extLst>
          </p:nvPr>
        </p:nvGraphicFramePr>
        <p:xfrm>
          <a:off x="0" y="7882172"/>
          <a:ext cx="7888122" cy="5568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202" imgH="4000500" progId="AcroExch.Document.DC">
                  <p:embed/>
                </p:oleObj>
              </mc:Choice>
              <mc:Fallback>
                <p:oleObj name="Acrobat Document" r:id="rId2" imgW="5667202" imgH="40005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7882172"/>
                        <a:ext cx="7888122" cy="5568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196" y="472441"/>
            <a:ext cx="10515600" cy="1768535"/>
          </a:xfrm>
        </p:spPr>
        <p:txBody>
          <a:bodyPr>
            <a:normAutofit fontScale="90000"/>
          </a:bodyPr>
          <a:lstStyle/>
          <a:p>
            <a:pPr algn="dist"/>
            <a:r>
              <a:rPr kumimoji="1" lang="ja-JP" altLang="en-US" sz="5400" b="1" dirty="0">
                <a:solidFill>
                  <a:srgbClr val="00B050"/>
                </a:solidFill>
                <a:latin typeface="EPSON Pゴシック W6" panose="02000600000000000000" pitchFamily="2" charset="-128"/>
                <a:ea typeface="EPSON Pゴシック W6" panose="02000600000000000000" pitchFamily="2" charset="-128"/>
              </a:rPr>
              <a:t>にちなん中国山地林業アカデミー</a:t>
            </a:r>
            <a:br>
              <a:rPr kumimoji="1" lang="en-US" altLang="ja-JP" sz="4000" b="1" dirty="0">
                <a:solidFill>
                  <a:srgbClr val="92D050"/>
                </a:solidFill>
              </a:rPr>
            </a:br>
            <a:r>
              <a:rPr kumimoji="1" lang="ja-JP" altLang="en-US" sz="7200" dirty="0">
                <a:solidFill>
                  <a:srgbClr val="00B0F0"/>
                </a:solidFill>
                <a:latin typeface="EPSON Pゴシック W6" panose="02000600000000000000" pitchFamily="2" charset="-128"/>
                <a:ea typeface="EPSON Pゴシック W6" panose="02000600000000000000" pitchFamily="2" charset="-128"/>
              </a:rPr>
              <a:t>オープンキャンパス</a:t>
            </a:r>
            <a:r>
              <a:rPr lang="ja-JP" altLang="en-US" dirty="0">
                <a:solidFill>
                  <a:srgbClr val="00B0F0"/>
                </a:solidFill>
                <a:latin typeface="EPSON Pゴシック W6" panose="02000600000000000000" pitchFamily="2" charset="-128"/>
                <a:ea typeface="EPSON Pゴシック W6" panose="02000600000000000000" pitchFamily="2" charset="-128"/>
              </a:rPr>
              <a:t>参加申込書</a:t>
            </a:r>
            <a:endParaRPr kumimoji="1" lang="ja-JP" altLang="en-US" dirty="0">
              <a:solidFill>
                <a:srgbClr val="00B0F0"/>
              </a:solidFill>
              <a:latin typeface="EPSON Pゴシック W6" panose="02000600000000000000" pitchFamily="2" charset="-128"/>
              <a:ea typeface="EPSON Pゴシック W6" panose="02000600000000000000" pitchFamily="2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DEB3C74-5BCD-4179-9149-DB0119F2F0CF}"/>
              </a:ext>
            </a:extLst>
          </p:cNvPr>
          <p:cNvSpPr/>
          <p:nvPr/>
        </p:nvSpPr>
        <p:spPr>
          <a:xfrm>
            <a:off x="838196" y="2320794"/>
            <a:ext cx="10515599" cy="24424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800" b="1" dirty="0">
                <a:solidFill>
                  <a:schemeClr val="tx1"/>
                </a:solidFill>
              </a:rPr>
              <a:t>【</a:t>
            </a:r>
            <a:r>
              <a:rPr lang="ja-JP" altLang="en-US" sz="2800" b="1" dirty="0">
                <a:solidFill>
                  <a:schemeClr val="tx1"/>
                </a:solidFill>
              </a:rPr>
              <a:t>申込方法</a:t>
            </a:r>
            <a:r>
              <a:rPr lang="en-US" altLang="ja-JP" sz="2800" b="1" dirty="0">
                <a:solidFill>
                  <a:schemeClr val="tx1"/>
                </a:solidFill>
              </a:rPr>
              <a:t>】</a:t>
            </a:r>
          </a:p>
          <a:p>
            <a:r>
              <a:rPr lang="ja-JP" altLang="en-US" sz="2400" dirty="0">
                <a:solidFill>
                  <a:schemeClr val="tx1"/>
                </a:solidFill>
              </a:rPr>
              <a:t>　　「氏名、生年月日、住所（案内送付先）、参加予定日、送迎希望」を記入のうえ</a:t>
            </a:r>
            <a:endParaRPr lang="en-US" altLang="ja-JP" sz="2400" dirty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　 郵送、ＦＡＸまたはメールでお申込みください。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algn="ctr"/>
            <a:endParaRPr lang="en-US" altLang="ja-JP" sz="1200" dirty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>
                <a:solidFill>
                  <a:srgbClr val="FF0000"/>
                </a:solidFill>
              </a:rPr>
              <a:t>８月１２日（土）　　　</a:t>
            </a:r>
            <a:r>
              <a:rPr lang="ja-JP" altLang="en-US" sz="2400" dirty="0">
                <a:solidFill>
                  <a:schemeClr val="tx1"/>
                </a:solidFill>
              </a:rPr>
              <a:t>申込期限：８月  ８日（火）　１７：００まで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>
                <a:solidFill>
                  <a:srgbClr val="FF0000"/>
                </a:solidFill>
              </a:rPr>
              <a:t>９月２３日（土）　　　</a:t>
            </a:r>
            <a:r>
              <a:rPr lang="ja-JP" altLang="en-US" sz="2400" dirty="0">
                <a:solidFill>
                  <a:schemeClr val="tx1"/>
                </a:solidFill>
              </a:rPr>
              <a:t>申込期限：９月１９日（火）　１７：００まで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B81AE6F-BC1A-4E27-BD4A-4F792F3767E8}"/>
              </a:ext>
            </a:extLst>
          </p:cNvPr>
          <p:cNvSpPr txBox="1"/>
          <p:nvPr/>
        </p:nvSpPr>
        <p:spPr>
          <a:xfrm>
            <a:off x="609595" y="13421528"/>
            <a:ext cx="109728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※</a:t>
            </a:r>
            <a:r>
              <a:rPr lang="ja-JP" altLang="en-US" sz="1600" b="1" dirty="0"/>
              <a:t> </a:t>
            </a:r>
            <a:r>
              <a:rPr kumimoji="1" lang="ja-JP" altLang="en-US" sz="1600" b="1" dirty="0"/>
              <a:t>林業アカデミーの学校説明・見学は、随時受け付けています。お気軽にお問い合わせください。</a:t>
            </a:r>
            <a:endParaRPr lang="en-US" altLang="ja-JP" sz="1600" b="1" dirty="0"/>
          </a:p>
          <a:p>
            <a:r>
              <a:rPr kumimoji="1" lang="en-US" altLang="ja-JP" sz="1600" b="1" dirty="0"/>
              <a:t>※</a:t>
            </a:r>
            <a:r>
              <a:rPr lang="ja-JP" altLang="en-US" sz="1600" b="1" dirty="0"/>
              <a:t> 参加申込者からご提示いただいた個人情報（氏名、生年月日、住所、電話番号）は目的以外での使用および第三者へ無断</a:t>
            </a:r>
            <a:endParaRPr lang="en-US" altLang="ja-JP" sz="1600" b="1" dirty="0"/>
          </a:p>
          <a:p>
            <a:r>
              <a:rPr lang="ja-JP" altLang="en-US" sz="1600" b="1" dirty="0"/>
              <a:t>　で提供することはありません。</a:t>
            </a:r>
            <a:endParaRPr kumimoji="1" lang="en-US" altLang="ja-JP" sz="1600" b="1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44CB190-7E04-45E1-B8FC-03696E11B79C}"/>
              </a:ext>
            </a:extLst>
          </p:cNvPr>
          <p:cNvSpPr txBox="1"/>
          <p:nvPr/>
        </p:nvSpPr>
        <p:spPr>
          <a:xfrm>
            <a:off x="248858" y="14388576"/>
            <a:ext cx="11368392" cy="138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n-ea"/>
              </a:rPr>
              <a:t>　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＜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申込・</a:t>
            </a:r>
            <a:r>
              <a:rPr lang="ja-JP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お問い合わせ先＞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 にちなん中国山地林業アカデミー　事務局</a:t>
            </a:r>
          </a:p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 〒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689-5224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 鳥取県日野郡日南町多里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782-2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TEL (0859)84-0070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FAX (0859)84-0080</a:t>
            </a:r>
          </a:p>
          <a:p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                                    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E-mail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info@nichinan-ipc.or.jp</a:t>
            </a:r>
          </a:p>
        </p:txBody>
      </p:sp>
      <p:sp>
        <p:nvSpPr>
          <p:cNvPr id="26" name="角丸四角形 19">
            <a:extLst>
              <a:ext uri="{FF2B5EF4-FFF2-40B4-BE49-F238E27FC236}">
                <a16:creationId xmlns:a16="http://schemas.microsoft.com/office/drawing/2014/main" id="{44384022-6084-4889-ABFE-F12BA87D67A2}"/>
              </a:ext>
            </a:extLst>
          </p:cNvPr>
          <p:cNvSpPr/>
          <p:nvPr/>
        </p:nvSpPr>
        <p:spPr>
          <a:xfrm>
            <a:off x="7217924" y="8514825"/>
            <a:ext cx="2704289" cy="968696"/>
          </a:xfrm>
          <a:prstGeom prst="roundRect">
            <a:avLst>
              <a:gd name="adj" fmla="val 20960"/>
            </a:avLst>
          </a:prstGeom>
          <a:solidFill>
            <a:srgbClr val="FFCDF8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+mn-ea"/>
              </a:rPr>
              <a:t>生山駅まで送迎有</a:t>
            </a:r>
            <a:endParaRPr lang="en-US" altLang="ja-JP" sz="24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+mn-ea"/>
              </a:rPr>
              <a:t>（事前予約制）</a:t>
            </a:r>
            <a:endParaRPr kumimoji="1" lang="ja-JP" altLang="en-US" sz="24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34120718-B1DA-4289-A330-82F0B83839C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0" t="1477" r="2476" b="93275"/>
          <a:stretch/>
        </p:blipFill>
        <p:spPr bwMode="auto">
          <a:xfrm>
            <a:off x="10233497" y="8499967"/>
            <a:ext cx="1120298" cy="11363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695B415-2CE0-43D7-A9ED-56CB399F3996}"/>
              </a:ext>
            </a:extLst>
          </p:cNvPr>
          <p:cNvSpPr txBox="1"/>
          <p:nvPr/>
        </p:nvSpPr>
        <p:spPr>
          <a:xfrm>
            <a:off x="4941209" y="12720897"/>
            <a:ext cx="6412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※</a:t>
            </a:r>
            <a:r>
              <a:rPr kumimoji="1" lang="ja-JP" altLang="en-US" dirty="0"/>
              <a:t> 校舎から現場（林業機械体験開催地）までは、送迎します</a:t>
            </a:r>
          </a:p>
        </p:txBody>
      </p:sp>
      <p:graphicFrame>
        <p:nvGraphicFramePr>
          <p:cNvPr id="4" name="表 5">
            <a:extLst>
              <a:ext uri="{FF2B5EF4-FFF2-40B4-BE49-F238E27FC236}">
                <a16:creationId xmlns:a16="http://schemas.microsoft.com/office/drawing/2014/main" id="{0BCEF835-7688-4374-B4B0-CFC74FB52E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660738"/>
              </p:ext>
            </p:extLst>
          </p:nvPr>
        </p:nvGraphicFramePr>
        <p:xfrm>
          <a:off x="838196" y="4887133"/>
          <a:ext cx="105156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346">
                  <a:extLst>
                    <a:ext uri="{9D8B030D-6E8A-4147-A177-3AD203B41FA5}">
                      <a16:colId xmlns:a16="http://schemas.microsoft.com/office/drawing/2014/main" val="2625431170"/>
                    </a:ext>
                  </a:extLst>
                </a:gridCol>
                <a:gridCol w="1944914">
                  <a:extLst>
                    <a:ext uri="{9D8B030D-6E8A-4147-A177-3AD203B41FA5}">
                      <a16:colId xmlns:a16="http://schemas.microsoft.com/office/drawing/2014/main" val="2639644439"/>
                    </a:ext>
                  </a:extLst>
                </a:gridCol>
                <a:gridCol w="2469243">
                  <a:extLst>
                    <a:ext uri="{9D8B030D-6E8A-4147-A177-3AD203B41FA5}">
                      <a16:colId xmlns:a16="http://schemas.microsoft.com/office/drawing/2014/main" val="1454872938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3412151469"/>
                    </a:ext>
                  </a:extLst>
                </a:gridCol>
                <a:gridCol w="1598386">
                  <a:extLst>
                    <a:ext uri="{9D8B030D-6E8A-4147-A177-3AD203B41FA5}">
                      <a16:colId xmlns:a16="http://schemas.microsoft.com/office/drawing/2014/main" val="1474654968"/>
                    </a:ext>
                  </a:extLst>
                </a:gridCol>
                <a:gridCol w="1208311">
                  <a:extLst>
                    <a:ext uri="{9D8B030D-6E8A-4147-A177-3AD203B41FA5}">
                      <a16:colId xmlns:a16="http://schemas.microsoft.com/office/drawing/2014/main" val="2701404157"/>
                    </a:ext>
                  </a:extLst>
                </a:gridCol>
              </a:tblGrid>
              <a:tr h="36856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氏　　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生年月日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住　　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>
                          <a:solidFill>
                            <a:schemeClr val="tx1"/>
                          </a:solidFill>
                        </a:rPr>
                        <a:t>電話番号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参加日</a:t>
                      </a:r>
                      <a:endParaRPr kumimoji="1" lang="en-US" altLang="ja-JP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ＪＲ生山駅</a:t>
                      </a:r>
                      <a:endParaRPr kumimoji="1" lang="en-US" altLang="ja-JP" dirty="0">
                        <a:solidFill>
                          <a:schemeClr val="tx1"/>
                        </a:solidFill>
                      </a:endParaRPr>
                    </a:p>
                    <a:p>
                      <a:pPr algn="dist"/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送迎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371211"/>
                  </a:ext>
                </a:extLst>
              </a:tr>
              <a:tr h="83206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/>
                        <a:t>昭和・平成</a:t>
                      </a:r>
                      <a:endParaRPr kumimoji="1" lang="en-US" altLang="ja-JP" sz="1400" dirty="0"/>
                    </a:p>
                    <a:p>
                      <a:pPr algn="l"/>
                      <a:endParaRPr kumimoji="1" lang="en-US" altLang="ja-JP" sz="1100" dirty="0"/>
                    </a:p>
                    <a:p>
                      <a:pPr algn="l"/>
                      <a:endParaRPr kumimoji="1" lang="en-US" altLang="ja-JP" sz="1100" dirty="0"/>
                    </a:p>
                    <a:p>
                      <a:pPr algn="r"/>
                      <a:r>
                        <a:rPr kumimoji="1" lang="ja-JP" altLang="en-US" dirty="0"/>
                        <a:t>　　年　　 月　　 日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〒</a:t>
                      </a:r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altLang="ja-JP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□　８月１２日</a:t>
                      </a:r>
                      <a:endParaRPr kumimoji="1" lang="en-US" altLang="ja-JP" dirty="0"/>
                    </a:p>
                    <a:p>
                      <a:pPr algn="ctr"/>
                      <a:r>
                        <a:rPr kumimoji="1" lang="ja-JP" altLang="en-US" dirty="0"/>
                        <a:t>□　９月２３日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希望する</a:t>
                      </a:r>
                      <a:endParaRPr kumimoji="1" lang="en-US" altLang="ja-JP" sz="16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ja-JP" altLang="en-US" sz="16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・</a:t>
                      </a:r>
                      <a:endParaRPr kumimoji="1" lang="en-US" altLang="ja-JP" sz="16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ja-JP" altLang="en-US" sz="16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不　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313748"/>
                  </a:ext>
                </a:extLst>
              </a:tr>
              <a:tr h="83206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/>
                        <a:t>昭和・平成</a:t>
                      </a:r>
                      <a:endParaRPr kumimoji="1" lang="en-US" altLang="ja-JP" sz="1400" dirty="0"/>
                    </a:p>
                    <a:p>
                      <a:pPr algn="l"/>
                      <a:endParaRPr kumimoji="1" lang="en-US" altLang="ja-JP" sz="1100" dirty="0"/>
                    </a:p>
                    <a:p>
                      <a:pPr algn="l"/>
                      <a:endParaRPr kumimoji="1" lang="en-US" altLang="ja-JP" sz="1100" dirty="0"/>
                    </a:p>
                    <a:p>
                      <a:pPr algn="r"/>
                      <a:r>
                        <a:rPr kumimoji="1" lang="ja-JP" altLang="en-US" dirty="0"/>
                        <a:t>年　　 月　　 日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〒</a:t>
                      </a:r>
                      <a:endParaRPr kumimoji="1" lang="en-US" altLang="ja-JP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□　８月１２日</a:t>
                      </a:r>
                      <a:endParaRPr kumimoji="1" lang="en-US" altLang="ja-JP" dirty="0"/>
                    </a:p>
                    <a:p>
                      <a:pPr algn="ctr"/>
                      <a:r>
                        <a:rPr kumimoji="1" lang="ja-JP" altLang="en-US" dirty="0"/>
                        <a:t>□　９月２３日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希望する</a:t>
                      </a:r>
                      <a:endParaRPr kumimoji="1" lang="en-US" altLang="ja-JP" sz="16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ja-JP" altLang="en-US" sz="16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・</a:t>
                      </a:r>
                      <a:endParaRPr kumimoji="1" lang="en-US" altLang="ja-JP" sz="16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ja-JP" altLang="en-US" sz="16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不　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5780014"/>
                  </a:ext>
                </a:extLst>
              </a:tr>
              <a:tr h="83206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/>
                        <a:t>昭和・平成</a:t>
                      </a:r>
                      <a:endParaRPr kumimoji="1" lang="en-US" altLang="ja-JP" sz="1400" dirty="0"/>
                    </a:p>
                    <a:p>
                      <a:pPr algn="l"/>
                      <a:endParaRPr kumimoji="1" lang="en-US" altLang="ja-JP" sz="1100" dirty="0"/>
                    </a:p>
                    <a:p>
                      <a:pPr algn="l"/>
                      <a:endParaRPr kumimoji="1" lang="en-US" altLang="ja-JP" sz="1100" dirty="0"/>
                    </a:p>
                    <a:p>
                      <a:pPr algn="r"/>
                      <a:r>
                        <a:rPr kumimoji="1" lang="ja-JP" altLang="en-US" dirty="0"/>
                        <a:t>年　　 月　　 日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〒</a:t>
                      </a:r>
                      <a:endParaRPr kumimoji="1" lang="en-US" altLang="ja-JP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□　８月１２日</a:t>
                      </a:r>
                      <a:endParaRPr kumimoji="1" lang="en-US" altLang="ja-JP" dirty="0"/>
                    </a:p>
                    <a:p>
                      <a:pPr algn="ctr"/>
                      <a:r>
                        <a:rPr kumimoji="1" lang="ja-JP" altLang="en-US"/>
                        <a:t>□　９月２３日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希望する</a:t>
                      </a:r>
                      <a:endParaRPr kumimoji="1" lang="en-US" altLang="ja-JP" sz="16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ja-JP" altLang="en-US" sz="16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・</a:t>
                      </a:r>
                      <a:endParaRPr kumimoji="1" lang="en-US" altLang="ja-JP" sz="16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ja-JP" altLang="en-US" sz="16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不　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564114"/>
                  </a:ext>
                </a:extLst>
              </a:tr>
            </a:tbl>
          </a:graphicData>
        </a:graphic>
      </p:graphicFrame>
      <p:pic>
        <p:nvPicPr>
          <p:cNvPr id="11" name="図 10">
            <a:extLst>
              <a:ext uri="{FF2B5EF4-FFF2-40B4-BE49-F238E27FC236}">
                <a16:creationId xmlns:a16="http://schemas.microsoft.com/office/drawing/2014/main" id="{ECF90417-AF30-4BF1-8A02-9D42088DF9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2"/>
          <a:stretch/>
        </p:blipFill>
        <p:spPr>
          <a:xfrm>
            <a:off x="6911514" y="9713184"/>
            <a:ext cx="4520101" cy="2879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9350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2511</TotalTime>
  <Words>389</Words>
  <Application>Microsoft Office PowerPoint</Application>
  <PresentationFormat>ユーザー設定</PresentationFormat>
  <Paragraphs>79</Paragraphs>
  <Slides>2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EPSON Pゴシック W6</vt:lpstr>
      <vt:lpstr>HGP創英角ﾎﾟｯﾌﾟ体</vt:lpstr>
      <vt:lpstr>ＭＳ Ｐゴシック</vt:lpstr>
      <vt:lpstr>ＭＳ ゴシック</vt:lpstr>
      <vt:lpstr>Arial</vt:lpstr>
      <vt:lpstr>Calibri</vt:lpstr>
      <vt:lpstr>Calibri Light</vt:lpstr>
      <vt:lpstr>Office テーマ</vt:lpstr>
      <vt:lpstr>Acrobat Document</vt:lpstr>
      <vt:lpstr>にちなん中国山地林業アカデミー</vt:lpstr>
      <vt:lpstr>にちなん中国山地林業アカデミー オープンキャンパス参加申込書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にちなん中国山地林業アカデミー オープンキャンパス</dc:title>
  <dc:creator>小菅 良豪</dc:creator>
  <cp:lastModifiedBy>Keiri</cp:lastModifiedBy>
  <cp:revision>91</cp:revision>
  <cp:lastPrinted>2021-07-06T06:36:59Z</cp:lastPrinted>
  <dcterms:created xsi:type="dcterms:W3CDTF">2018-07-19T01:08:23Z</dcterms:created>
  <dcterms:modified xsi:type="dcterms:W3CDTF">2023-05-26T08:04:55Z</dcterms:modified>
</cp:coreProperties>
</file>